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9" r:id="rId5"/>
    <p:sldId id="290" r:id="rId6"/>
    <p:sldId id="292" r:id="rId7"/>
    <p:sldId id="291" r:id="rId8"/>
    <p:sldId id="289" r:id="rId9"/>
    <p:sldId id="261" r:id="rId10"/>
    <p:sldId id="270" r:id="rId11"/>
    <p:sldId id="293" r:id="rId12"/>
    <p:sldId id="294" r:id="rId13"/>
    <p:sldId id="295" r:id="rId14"/>
    <p:sldId id="271" r:id="rId15"/>
    <p:sldId id="296" r:id="rId16"/>
    <p:sldId id="297" r:id="rId17"/>
    <p:sldId id="272" r:id="rId18"/>
    <p:sldId id="298" r:id="rId19"/>
    <p:sldId id="299" r:id="rId20"/>
    <p:sldId id="273" r:id="rId21"/>
    <p:sldId id="300" r:id="rId22"/>
    <p:sldId id="301" r:id="rId23"/>
    <p:sldId id="302" r:id="rId24"/>
    <p:sldId id="303" r:id="rId25"/>
    <p:sldId id="278" r:id="rId26"/>
    <p:sldId id="304" r:id="rId27"/>
    <p:sldId id="305" r:id="rId28"/>
    <p:sldId id="283" r:id="rId29"/>
    <p:sldId id="306" r:id="rId30"/>
    <p:sldId id="307" r:id="rId31"/>
    <p:sldId id="282" r:id="rId32"/>
    <p:sldId id="309" r:id="rId33"/>
    <p:sldId id="308" r:id="rId34"/>
    <p:sldId id="310" r:id="rId35"/>
    <p:sldId id="280" r:id="rId36"/>
    <p:sldId id="281" r:id="rId37"/>
    <p:sldId id="286" r:id="rId38"/>
    <p:sldId id="287" r:id="rId39"/>
    <p:sldId id="288" r:id="rId40"/>
    <p:sldId id="311" r:id="rId41"/>
    <p:sldId id="259" r:id="rId42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 gunhee" initials="cg" lastIdx="1" clrIdx="0">
    <p:extLst>
      <p:ext uri="{19B8F6BF-5375-455C-9EA6-DF929625EA0E}">
        <p15:presenceInfo xmlns:p15="http://schemas.microsoft.com/office/powerpoint/2012/main" userId="abec78a4b47d10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E6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6" d="100"/>
          <a:sy n="66" d="100"/>
        </p:scale>
        <p:origin x="648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886" y="1237197"/>
            <a:ext cx="9088041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36477" y="3970580"/>
            <a:ext cx="8018860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28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346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53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058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75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739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7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999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044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1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275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4FEEA-2E09-45E2-8865-21710BB2C6D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68448-43C0-4172-8747-4153416D3F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11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18B0500-E540-4732-ABF0-194B1229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BD7E7BE-7311-4B94-906A-0A05BE962D39}"/>
              </a:ext>
            </a:extLst>
          </p:cNvPr>
          <p:cNvSpPr/>
          <p:nvPr/>
        </p:nvSpPr>
        <p:spPr>
          <a:xfrm>
            <a:off x="3606840" y="2905934"/>
            <a:ext cx="2063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공개 </a:t>
            </a:r>
            <a:r>
              <a:rPr lang="en-US" altLang="ko-KR" sz="4000" spc="-15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SW</a:t>
            </a:r>
            <a:endParaRPr lang="ko-KR" altLang="en-US" sz="4000" spc="-15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0741A3-79E8-4800-9B53-467BE12922BA}"/>
              </a:ext>
            </a:extLst>
          </p:cNvPr>
          <p:cNvSpPr/>
          <p:nvPr/>
        </p:nvSpPr>
        <p:spPr>
          <a:xfrm>
            <a:off x="6545625" y="5098779"/>
            <a:ext cx="23427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2018.11.28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5</a:t>
            </a:r>
            <a:r>
              <a:rPr lang="ko-KR" altLang="en-US" sz="12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</a:t>
            </a:r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sz="1200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1D08AA-424C-4A1D-9C97-2C6297F3B890}"/>
              </a:ext>
            </a:extLst>
          </p:cNvPr>
          <p:cNvSpPr/>
          <p:nvPr/>
        </p:nvSpPr>
        <p:spPr>
          <a:xfrm>
            <a:off x="5016425" y="3436402"/>
            <a:ext cx="39645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000" spc="-15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상세 분석 보고서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072ABF-8AFF-4999-8A0E-BE18E5A8E770}"/>
              </a:ext>
            </a:extLst>
          </p:cNvPr>
          <p:cNvSpPr/>
          <p:nvPr/>
        </p:nvSpPr>
        <p:spPr>
          <a:xfrm>
            <a:off x="3609181" y="3832714"/>
            <a:ext cx="47347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aseline="-25000"/>
          </a:p>
        </p:txBody>
      </p:sp>
    </p:spTree>
    <p:extLst>
      <p:ext uri="{BB962C8B-B14F-4D97-AF65-F5344CB8AC3E}">
        <p14:creationId xmlns:p14="http://schemas.microsoft.com/office/powerpoint/2010/main" val="1157652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397764" y="972835"/>
            <a:ext cx="9073323" cy="342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get_NS_records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네임 서버 레코드 정보를 가져옵니다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네임 서버의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ip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hostname,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등록 유형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ip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국가 정보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113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629178D-E41B-46BE-B21C-7DB869E88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76" t="9157" r="26735" b="39870"/>
          <a:stretch/>
        </p:blipFill>
        <p:spPr>
          <a:xfrm>
            <a:off x="877718" y="1083511"/>
            <a:ext cx="9608609" cy="61728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41A553-5068-4F48-8AD4-49D46F1FC111}"/>
              </a:ext>
            </a:extLst>
          </p:cNvPr>
          <p:cNvSpPr txBox="1"/>
          <p:nvPr/>
        </p:nvSpPr>
        <p:spPr>
          <a:xfrm>
            <a:off x="6217920" y="3414016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글로벌 변수들</a:t>
            </a:r>
          </a:p>
        </p:txBody>
      </p:sp>
    </p:spTree>
    <p:extLst>
      <p:ext uri="{BB962C8B-B14F-4D97-AF65-F5344CB8AC3E}">
        <p14:creationId xmlns:p14="http://schemas.microsoft.com/office/powerpoint/2010/main" val="964456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EE65D9-9845-401B-9FDF-F06F8004C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0" t="7955" r="15473" b="30986"/>
          <a:stretch/>
        </p:blipFill>
        <p:spPr>
          <a:xfrm>
            <a:off x="-1" y="771252"/>
            <a:ext cx="10691813" cy="6788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BFF5F7-A5D6-4704-9D57-DDE99151CDC7}"/>
              </a:ext>
            </a:extLst>
          </p:cNvPr>
          <p:cNvSpPr txBox="1"/>
          <p:nvPr/>
        </p:nvSpPr>
        <p:spPr>
          <a:xfrm>
            <a:off x="6446520" y="2392680"/>
            <a:ext cx="3840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Dnspython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패키지의 </a:t>
            </a:r>
            <a:r>
              <a:rPr lang="en-US" altLang="ko-KR" dirty="0">
                <a:solidFill>
                  <a:schemeClr val="bg1"/>
                </a:solidFill>
              </a:rPr>
              <a:t>resolver</a:t>
            </a:r>
            <a:r>
              <a:rPr lang="ko-KR" altLang="en-US" dirty="0">
                <a:solidFill>
                  <a:schemeClr val="bg1"/>
                </a:solidFill>
              </a:rPr>
              <a:t>를 이용해 도메인 네임 서버의 정보를 </a:t>
            </a:r>
            <a:r>
              <a:rPr lang="ko-KR" altLang="en-US" dirty="0" err="1">
                <a:solidFill>
                  <a:schemeClr val="bg1"/>
                </a:solidFill>
              </a:rPr>
              <a:t>받아옴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en-US" altLang="ko-KR" dirty="0" err="1">
                <a:solidFill>
                  <a:schemeClr val="bg1"/>
                </a:solidFill>
              </a:rPr>
              <a:t>ip,host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국가</a:t>
            </a:r>
            <a:r>
              <a:rPr lang="en-US" altLang="ko-KR" dirty="0">
                <a:solidFill>
                  <a:schemeClr val="bg1"/>
                </a:solidFill>
              </a:rPr>
              <a:t>).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103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ECE9706-56AF-4FC3-84A3-4D0E04979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75" t="8245" r="5639" b="31189"/>
          <a:stretch/>
        </p:blipFill>
        <p:spPr>
          <a:xfrm>
            <a:off x="0" y="935894"/>
            <a:ext cx="10657930" cy="6313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0FE1F6-CA6D-4948-B8CD-9BC7BBE935D4}"/>
              </a:ext>
            </a:extLst>
          </p:cNvPr>
          <p:cNvSpPr txBox="1"/>
          <p:nvPr/>
        </p:nvSpPr>
        <p:spPr>
          <a:xfrm>
            <a:off x="7330440" y="1127760"/>
            <a:ext cx="3048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탐색한 </a:t>
            </a:r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주소들을 </a:t>
            </a:r>
            <a:r>
              <a:rPr lang="en-US" altLang="ko-KR" dirty="0" err="1">
                <a:solidFill>
                  <a:schemeClr val="bg1"/>
                </a:solidFill>
              </a:rPr>
              <a:t>ip_registry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변수에 저장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호스트 네임을 </a:t>
            </a:r>
            <a:r>
              <a:rPr lang="en-US" altLang="ko-KR" dirty="0">
                <a:solidFill>
                  <a:schemeClr val="bg1"/>
                </a:solidFill>
              </a:rPr>
              <a:t>hostname</a:t>
            </a:r>
            <a:r>
              <a:rPr lang="ko-KR" altLang="en-US" dirty="0">
                <a:solidFill>
                  <a:schemeClr val="bg1"/>
                </a:solidFill>
              </a:rPr>
              <a:t>에 저장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호스트의 타입을 저장함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GeoIp</a:t>
            </a:r>
            <a:r>
              <a:rPr lang="ko-KR" altLang="en-US" dirty="0">
                <a:solidFill>
                  <a:schemeClr val="bg1"/>
                </a:solidFill>
              </a:rPr>
              <a:t>가 사용자의 컴퓨터에 설치 되어 있으면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err="1">
                <a:solidFill>
                  <a:schemeClr val="bg1"/>
                </a:solidFill>
              </a:rPr>
              <a:t>GeoIp</a:t>
            </a:r>
            <a:r>
              <a:rPr lang="ko-KR" altLang="en-US" dirty="0">
                <a:solidFill>
                  <a:schemeClr val="bg1"/>
                </a:solidFill>
              </a:rPr>
              <a:t>를 이용해 </a:t>
            </a:r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주소의 국가를 찾음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906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342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get_MX_records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메일 서버 정보를 가져옵니다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메일 서버의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ip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hostname,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등록 유형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ip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국가 정보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839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8992B-1AB1-4117-997D-FFDBDA070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60" t="9601" r="7568" b="16906"/>
          <a:stretch/>
        </p:blipFill>
        <p:spPr>
          <a:xfrm>
            <a:off x="-1" y="333690"/>
            <a:ext cx="10691813" cy="722598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25F18-2B56-4758-AA45-24404FA59D7F}"/>
              </a:ext>
            </a:extLst>
          </p:cNvPr>
          <p:cNvSpPr txBox="1"/>
          <p:nvPr/>
        </p:nvSpPr>
        <p:spPr>
          <a:xfrm>
            <a:off x="5928360" y="3198159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글로벌 변수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0ADD3C-3737-439A-8D5C-1CD6191B90A2}"/>
              </a:ext>
            </a:extLst>
          </p:cNvPr>
          <p:cNvSpPr txBox="1"/>
          <p:nvPr/>
        </p:nvSpPr>
        <p:spPr>
          <a:xfrm>
            <a:off x="8260080" y="6461760"/>
            <a:ext cx="2194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Dnspython</a:t>
            </a:r>
            <a:r>
              <a:rPr lang="ko-KR" altLang="en-US" dirty="0">
                <a:solidFill>
                  <a:schemeClr val="bg1"/>
                </a:solidFill>
              </a:rPr>
              <a:t>을 통해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메일 서버의 정보를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얻는다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45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25F18-2B56-4758-AA45-24404FA59D7F}"/>
              </a:ext>
            </a:extLst>
          </p:cNvPr>
          <p:cNvSpPr txBox="1"/>
          <p:nvPr/>
        </p:nvSpPr>
        <p:spPr>
          <a:xfrm>
            <a:off x="5928360" y="3198159"/>
            <a:ext cx="438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글로벌 변수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A6E1A7-21C6-4888-94E3-DB0082918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65" t="7638" r="8632" b="16000"/>
          <a:stretch/>
        </p:blipFill>
        <p:spPr>
          <a:xfrm>
            <a:off x="0" y="87817"/>
            <a:ext cx="10691813" cy="7471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2DA0EC-7648-4FEE-B02F-65DC072731FE}"/>
              </a:ext>
            </a:extLst>
          </p:cNvPr>
          <p:cNvSpPr txBox="1"/>
          <p:nvPr/>
        </p:nvSpPr>
        <p:spPr>
          <a:xfrm>
            <a:off x="7837646" y="3537011"/>
            <a:ext cx="304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정보를 저장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103AB9-863B-4A27-AC2B-F7B7936BFFD0}"/>
              </a:ext>
            </a:extLst>
          </p:cNvPr>
          <p:cNvSpPr txBox="1"/>
          <p:nvPr/>
        </p:nvSpPr>
        <p:spPr>
          <a:xfrm>
            <a:off x="7837645" y="6554141"/>
            <a:ext cx="304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주소로 국가를 검색 </a:t>
            </a:r>
          </a:p>
        </p:txBody>
      </p:sp>
    </p:spTree>
    <p:extLst>
      <p:ext uri="{BB962C8B-B14F-4D97-AF65-F5344CB8AC3E}">
        <p14:creationId xmlns:p14="http://schemas.microsoft.com/office/powerpoint/2010/main" val="85071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363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dns_request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get_NS_records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get_MX_records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함수를 호출하여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도메인 관련 정보를 가져온다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또한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zone transfer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를 확인한다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8108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14922A-BB50-4B59-868E-5112A527D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600" t="8879" r="6800" b="26428"/>
          <a:stretch/>
        </p:blipFill>
        <p:spPr>
          <a:xfrm>
            <a:off x="-411846" y="94533"/>
            <a:ext cx="12974209" cy="7370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EA602C-A368-422F-8ABE-B09B1A1C9811}"/>
              </a:ext>
            </a:extLst>
          </p:cNvPr>
          <p:cNvSpPr txBox="1"/>
          <p:nvPr/>
        </p:nvSpPr>
        <p:spPr>
          <a:xfrm>
            <a:off x="877718" y="15767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글로벌 변수들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A6357-B3F7-4465-9CEF-D1119EFC5C5D}"/>
              </a:ext>
            </a:extLst>
          </p:cNvPr>
          <p:cNvSpPr txBox="1"/>
          <p:nvPr/>
        </p:nvSpPr>
        <p:spPr>
          <a:xfrm>
            <a:off x="7802880" y="1203960"/>
            <a:ext cx="41757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프로그램 </a:t>
            </a:r>
            <a:r>
              <a:rPr lang="ko-KR" altLang="en-US" dirty="0" err="1">
                <a:solidFill>
                  <a:schemeClr val="bg1"/>
                </a:solidFill>
              </a:rPr>
              <a:t>시작시</a:t>
            </a:r>
            <a:r>
              <a:rPr lang="ko-KR" altLang="en-US" dirty="0">
                <a:solidFill>
                  <a:schemeClr val="bg1"/>
                </a:solidFill>
              </a:rPr>
              <a:t> 옵션에서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-c  </a:t>
            </a:r>
            <a:r>
              <a:rPr lang="ko-KR" altLang="en-US" dirty="0">
                <a:solidFill>
                  <a:schemeClr val="bg1"/>
                </a:solidFill>
              </a:rPr>
              <a:t>명령어를 주면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일반적인 호스트 네임인지 검사하게 됨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일반적인 호스트 네임은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“www”,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“</a:t>
            </a:r>
            <a:r>
              <a:rPr lang="en-US" altLang="ko-KR" dirty="0" err="1">
                <a:solidFill>
                  <a:schemeClr val="bg1"/>
                </a:solidFill>
              </a:rPr>
              <a:t>microsoft</a:t>
            </a:r>
            <a:r>
              <a:rPr lang="en-US" altLang="ko-KR" dirty="0">
                <a:solidFill>
                  <a:schemeClr val="bg1"/>
                </a:solidFill>
              </a:rPr>
              <a:t>”,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“oracle”</a:t>
            </a:r>
            <a:r>
              <a:rPr lang="ko-KR" altLang="en-US" dirty="0">
                <a:solidFill>
                  <a:schemeClr val="bg1"/>
                </a:solidFill>
              </a:rPr>
              <a:t>과 같은 것으로 </a:t>
            </a:r>
            <a:r>
              <a:rPr lang="ko-KR" altLang="en-US" dirty="0" err="1">
                <a:solidFill>
                  <a:schemeClr val="bg1"/>
                </a:solidFill>
              </a:rPr>
              <a:t>입력되어있음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E7C83-AA27-48FD-9E77-9D32B63536C2}"/>
              </a:ext>
            </a:extLst>
          </p:cNvPr>
          <p:cNvSpPr txBox="1"/>
          <p:nvPr/>
        </p:nvSpPr>
        <p:spPr>
          <a:xfrm>
            <a:off x="6858000" y="5623560"/>
            <a:ext cx="417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앞서 설명한 </a:t>
            </a:r>
            <a:r>
              <a:rPr lang="en-US" altLang="ko-KR" dirty="0" err="1">
                <a:solidFill>
                  <a:schemeClr val="bg1"/>
                </a:solidFill>
              </a:rPr>
              <a:t>get_NS_records</a:t>
            </a:r>
            <a:r>
              <a:rPr lang="en-US" altLang="ko-KR" dirty="0">
                <a:solidFill>
                  <a:schemeClr val="bg1"/>
                </a:solidFill>
              </a:rPr>
              <a:t>(),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get_MX_records</a:t>
            </a:r>
            <a:r>
              <a:rPr lang="en-US" altLang="ko-KR" dirty="0">
                <a:solidFill>
                  <a:schemeClr val="bg1"/>
                </a:solidFill>
              </a:rPr>
              <a:t>()</a:t>
            </a:r>
            <a:r>
              <a:rPr lang="ko-KR" altLang="en-US" dirty="0">
                <a:solidFill>
                  <a:schemeClr val="bg1"/>
                </a:solidFill>
              </a:rPr>
              <a:t>를 호출해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네임서버와 메일서버 정보를 검사</a:t>
            </a:r>
          </a:p>
        </p:txBody>
      </p:sp>
    </p:spTree>
    <p:extLst>
      <p:ext uri="{BB962C8B-B14F-4D97-AF65-F5344CB8AC3E}">
        <p14:creationId xmlns:p14="http://schemas.microsoft.com/office/powerpoint/2010/main" val="32612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507256-F495-4F53-B36C-73D5BF656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7" t="9643" r="-490" b="16453"/>
          <a:stretch/>
        </p:blipFill>
        <p:spPr>
          <a:xfrm>
            <a:off x="0" y="-1"/>
            <a:ext cx="12081566" cy="75596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4A6357-B3F7-4465-9CEF-D1119EFC5C5D}"/>
              </a:ext>
            </a:extLst>
          </p:cNvPr>
          <p:cNvSpPr txBox="1"/>
          <p:nvPr/>
        </p:nvSpPr>
        <p:spPr>
          <a:xfrm>
            <a:off x="7559040" y="1254926"/>
            <a:ext cx="4175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Zone Transfer</a:t>
            </a:r>
            <a:r>
              <a:rPr lang="ko-KR" altLang="en-US" dirty="0">
                <a:solidFill>
                  <a:schemeClr val="bg1"/>
                </a:solidFill>
              </a:rPr>
              <a:t>를 검사함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주 서버와 보조 서버의 정보 동기화 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 err="1">
                <a:solidFill>
                  <a:schemeClr val="bg1"/>
                </a:solidFill>
              </a:rPr>
              <a:t>Domain_data</a:t>
            </a:r>
            <a:r>
              <a:rPr lang="ko-KR" altLang="en-US" dirty="0">
                <a:solidFill>
                  <a:schemeClr val="bg1"/>
                </a:solidFill>
              </a:rPr>
              <a:t>에 들어있는 </a:t>
            </a:r>
            <a:r>
              <a:rPr lang="ko-KR" altLang="en-US" dirty="0" err="1">
                <a:solidFill>
                  <a:schemeClr val="bg1"/>
                </a:solidFill>
              </a:rPr>
              <a:t>정보들중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네임서버인 </a:t>
            </a:r>
            <a:r>
              <a:rPr lang="en-US" altLang="ko-KR" dirty="0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들을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Name_serevers_list</a:t>
            </a:r>
            <a:r>
              <a:rPr lang="ko-KR" altLang="en-US" dirty="0">
                <a:solidFill>
                  <a:schemeClr val="bg1"/>
                </a:solidFill>
              </a:rPr>
              <a:t>에 저장한다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이후 </a:t>
            </a:r>
            <a:r>
              <a:rPr lang="en-US" altLang="ko-KR" dirty="0" err="1">
                <a:solidFill>
                  <a:schemeClr val="bg1"/>
                </a:solidFill>
              </a:rPr>
              <a:t>dnspython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query</a:t>
            </a:r>
            <a:r>
              <a:rPr lang="ko-KR" altLang="en-US" dirty="0">
                <a:solidFill>
                  <a:schemeClr val="bg1"/>
                </a:solidFill>
              </a:rPr>
              <a:t>를 이용해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Name_servers_list</a:t>
            </a:r>
            <a:r>
              <a:rPr lang="ko-KR" altLang="en-US" dirty="0">
                <a:solidFill>
                  <a:schemeClr val="bg1"/>
                </a:solidFill>
              </a:rPr>
              <a:t>에 있는 서버들의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Zone transfer</a:t>
            </a:r>
            <a:r>
              <a:rPr lang="ko-KR" altLang="en-US" dirty="0">
                <a:solidFill>
                  <a:schemeClr val="bg1"/>
                </a:solidFill>
              </a:rPr>
              <a:t>를 확인한다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14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A228D5-6071-4E7E-A6EC-1EA894BCF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768" y="310"/>
            <a:ext cx="4178817" cy="75590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2EC4CC4-73BA-46D9-AC9C-ABE77BCDB7EA}"/>
              </a:ext>
            </a:extLst>
          </p:cNvPr>
          <p:cNvSpPr/>
          <p:nvPr/>
        </p:nvSpPr>
        <p:spPr>
          <a:xfrm>
            <a:off x="2736124" y="3464366"/>
            <a:ext cx="20938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500" b="1" i="1" dirty="0">
                <a:solidFill>
                  <a:schemeClr val="bg1"/>
                </a:solidFill>
                <a:latin typeface="Noto Sans" panose="020B0502040504020204" pitchFamily="34" charset="0"/>
                <a:ea typeface="Noto Sans CJK KR Black" panose="020B0A00000000000000" pitchFamily="34" charset="-127"/>
              </a:rPr>
              <a:t>Contents</a:t>
            </a:r>
            <a:endParaRPr lang="ko-KR" altLang="en-US" sz="3500" b="1" i="1" dirty="0">
              <a:solidFill>
                <a:schemeClr val="bg1"/>
              </a:solidFill>
              <a:latin typeface="Noto Sans" panose="020B0502040504020204" pitchFamily="34" charset="0"/>
              <a:ea typeface="Noto Sans CJK KR Black" panose="020B0A00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BD0FC86-3DE6-4563-B89E-F182B4CBDE68}"/>
              </a:ext>
            </a:extLst>
          </p:cNvPr>
          <p:cNvGrpSpPr/>
          <p:nvPr/>
        </p:nvGrpSpPr>
        <p:grpSpPr>
          <a:xfrm>
            <a:off x="5665165" y="1798390"/>
            <a:ext cx="3526208" cy="477054"/>
            <a:chOff x="5702787" y="1349696"/>
            <a:chExt cx="3526208" cy="47705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78693F-842B-4B8D-8BB7-C716CDCF3338}"/>
                </a:ext>
              </a:extLst>
            </p:cNvPr>
            <p:cNvSpPr/>
            <p:nvPr/>
          </p:nvSpPr>
          <p:spPr>
            <a:xfrm>
              <a:off x="6677847" y="1388168"/>
              <a:ext cx="25511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i="1" dirty="0">
                  <a:solidFill>
                    <a:schemeClr val="bg1"/>
                  </a:solidFill>
                  <a:latin typeface="Noto Sans" panose="020B0502040504020204" pitchFamily="34" charset="0"/>
                  <a:ea typeface="Noto Sans CJK KR Bold" panose="020B0800000000000000" pitchFamily="34" charset="-127"/>
                </a:rPr>
                <a:t>Domain analyzer </a:t>
              </a:r>
              <a:r>
                <a:rPr lang="ko-KR" altLang="en-US" sz="2000" b="1" i="1" dirty="0">
                  <a:solidFill>
                    <a:schemeClr val="bg1"/>
                  </a:solidFill>
                  <a:latin typeface="Noto Sans" panose="020B0502040504020204" pitchFamily="34" charset="0"/>
                  <a:ea typeface="Noto Sans CJK KR Bold" panose="020B0800000000000000" pitchFamily="34" charset="-127"/>
                </a:rPr>
                <a:t>개요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FEEC73-4CEF-4BAE-B558-9CEC3A309FF7}"/>
                </a:ext>
              </a:extLst>
            </p:cNvPr>
            <p:cNvSpPr/>
            <p:nvPr/>
          </p:nvSpPr>
          <p:spPr>
            <a:xfrm rot="2700000">
              <a:off x="5702787" y="1542811"/>
              <a:ext cx="90825" cy="9082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9BA66282-63F0-4D90-AD3A-EF2D24BE5163}"/>
                </a:ext>
              </a:extLst>
            </p:cNvPr>
            <p:cNvSpPr/>
            <p:nvPr/>
          </p:nvSpPr>
          <p:spPr>
            <a:xfrm>
              <a:off x="5846386" y="1349696"/>
              <a:ext cx="53732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i="1" dirty="0">
                  <a:solidFill>
                    <a:schemeClr val="bg1">
                      <a:alpha val="40000"/>
                    </a:schemeClr>
                  </a:solidFill>
                  <a:latin typeface="Noto Sans" panose="020B0502040504020204" pitchFamily="34" charset="0"/>
                  <a:ea typeface="Noto Sans CJK KR Black" panose="020B0A00000000000000" pitchFamily="34" charset="-127"/>
                </a:rPr>
                <a:t>01</a:t>
              </a:r>
              <a:endParaRPr lang="ko-KR" altLang="en-US" sz="2500" b="1" i="1" dirty="0">
                <a:solidFill>
                  <a:schemeClr val="bg1">
                    <a:alpha val="40000"/>
                  </a:schemeClr>
                </a:solidFill>
                <a:latin typeface="Noto Sans" panose="020B0502040504020204" pitchFamily="34" charset="0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DC183E0-3510-40B8-AB87-8B431BC7FF78}"/>
              </a:ext>
            </a:extLst>
          </p:cNvPr>
          <p:cNvGrpSpPr/>
          <p:nvPr/>
        </p:nvGrpSpPr>
        <p:grpSpPr>
          <a:xfrm>
            <a:off x="5646354" y="4035798"/>
            <a:ext cx="2185648" cy="804608"/>
            <a:chOff x="5702787" y="1349696"/>
            <a:chExt cx="2185648" cy="80460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7BED617F-16F7-421F-BB53-C6E21F2DC128}"/>
                </a:ext>
              </a:extLst>
            </p:cNvPr>
            <p:cNvSpPr/>
            <p:nvPr/>
          </p:nvSpPr>
          <p:spPr>
            <a:xfrm>
              <a:off x="6677847" y="1388168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i="1" dirty="0">
                  <a:solidFill>
                    <a:schemeClr val="bg1"/>
                  </a:solidFill>
                  <a:latin typeface="Noto Sans" panose="020B0502040504020204" pitchFamily="34" charset="0"/>
                  <a:ea typeface="Noto Sans CJK KR Bold" panose="020B0800000000000000" pitchFamily="34" charset="-127"/>
                </a:rPr>
                <a:t>상세분석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9F24A41-5852-4A08-923A-BD789698923D}"/>
                </a:ext>
              </a:extLst>
            </p:cNvPr>
            <p:cNvSpPr/>
            <p:nvPr/>
          </p:nvSpPr>
          <p:spPr>
            <a:xfrm>
              <a:off x="6678610" y="1877305"/>
              <a:ext cx="1847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1200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F271BB0-E668-48B4-962B-E7E288C1B9BD}"/>
                </a:ext>
              </a:extLst>
            </p:cNvPr>
            <p:cNvSpPr/>
            <p:nvPr/>
          </p:nvSpPr>
          <p:spPr>
            <a:xfrm rot="2700000">
              <a:off x="5702787" y="1542811"/>
              <a:ext cx="90825" cy="9082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6A02D79C-C8E3-4CC3-841A-9A4081348728}"/>
                </a:ext>
              </a:extLst>
            </p:cNvPr>
            <p:cNvSpPr/>
            <p:nvPr/>
          </p:nvSpPr>
          <p:spPr>
            <a:xfrm>
              <a:off x="5846386" y="1349696"/>
              <a:ext cx="537327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500" b="1" i="1">
                  <a:solidFill>
                    <a:schemeClr val="bg1">
                      <a:alpha val="40000"/>
                    </a:schemeClr>
                  </a:solidFill>
                  <a:latin typeface="Noto Sans" panose="020B0502040504020204" pitchFamily="34" charset="0"/>
                  <a:ea typeface="Noto Sans CJK KR Black" panose="020B0A00000000000000" pitchFamily="34" charset="-127"/>
                </a:rPr>
                <a:t>02</a:t>
              </a:r>
              <a:endParaRPr lang="ko-KR" altLang="en-US" sz="2500" b="1" i="1" dirty="0">
                <a:solidFill>
                  <a:schemeClr val="bg1">
                    <a:alpha val="40000"/>
                  </a:schemeClr>
                </a:solidFill>
                <a:latin typeface="Noto Sans" panose="020B0502040504020204" pitchFamily="34" charset="0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73B1E4EB-FB5F-42F4-9077-8E08BD0B3AF9}"/>
              </a:ext>
            </a:extLst>
          </p:cNvPr>
          <p:cNvGrpSpPr/>
          <p:nvPr/>
        </p:nvGrpSpPr>
        <p:grpSpPr>
          <a:xfrm>
            <a:off x="5683976" y="5305636"/>
            <a:ext cx="2814025" cy="477054"/>
            <a:chOff x="5702787" y="1349696"/>
            <a:chExt cx="2814025" cy="47705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5A666F24-4C91-4CBF-81AE-6A19A37B13CD}"/>
                </a:ext>
              </a:extLst>
            </p:cNvPr>
            <p:cNvSpPr/>
            <p:nvPr/>
          </p:nvSpPr>
          <p:spPr>
            <a:xfrm>
              <a:off x="6677847" y="1388168"/>
              <a:ext cx="18389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i="1" dirty="0">
                  <a:solidFill>
                    <a:schemeClr val="bg1"/>
                  </a:solidFill>
                  <a:latin typeface="Noto Sans" panose="020B0502040504020204" pitchFamily="34" charset="0"/>
                  <a:ea typeface="Noto Sans CJK KR Bold" panose="020B0800000000000000" pitchFamily="34" charset="-127"/>
                </a:rPr>
                <a:t>추가 기능 제안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2F29FE8-8ECB-43DF-A7F3-3D68070ACBB4}"/>
                </a:ext>
              </a:extLst>
            </p:cNvPr>
            <p:cNvSpPr/>
            <p:nvPr/>
          </p:nvSpPr>
          <p:spPr>
            <a:xfrm rot="2700000">
              <a:off x="5702787" y="1542811"/>
              <a:ext cx="90825" cy="9082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4E110F08-C10A-4FF4-8969-CB3A6093414F}"/>
                </a:ext>
              </a:extLst>
            </p:cNvPr>
            <p:cNvSpPr/>
            <p:nvPr/>
          </p:nvSpPr>
          <p:spPr>
            <a:xfrm>
              <a:off x="5846386" y="1349696"/>
              <a:ext cx="53732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i="1" dirty="0">
                  <a:solidFill>
                    <a:schemeClr val="bg1">
                      <a:alpha val="40000"/>
                    </a:schemeClr>
                  </a:solidFill>
                  <a:latin typeface="Noto Sans" panose="020B0502040504020204" pitchFamily="34" charset="0"/>
                  <a:ea typeface="Noto Sans CJK KR Black" panose="020B0A00000000000000" pitchFamily="34" charset="-127"/>
                </a:rPr>
                <a:t>03</a:t>
              </a:r>
              <a:endParaRPr lang="ko-KR" altLang="en-US" sz="2500" b="1" i="1" dirty="0">
                <a:solidFill>
                  <a:schemeClr val="bg1">
                    <a:alpha val="40000"/>
                  </a:schemeClr>
                </a:solidFill>
                <a:latin typeface="Noto Sans" panose="020B0502040504020204" pitchFamily="34" charset="0"/>
                <a:ea typeface="Noto Sans CJK KR Black" panose="020B0A00000000000000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9A73660-EF1B-40B2-8B99-F64A40756EB2}"/>
              </a:ext>
            </a:extLst>
          </p:cNvPr>
          <p:cNvGrpSpPr/>
          <p:nvPr/>
        </p:nvGrpSpPr>
        <p:grpSpPr>
          <a:xfrm>
            <a:off x="5646354" y="2915881"/>
            <a:ext cx="2185648" cy="477054"/>
            <a:chOff x="5702787" y="1349696"/>
            <a:chExt cx="2185648" cy="4770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E421F4B-0904-43F3-B3D0-D282B73C63AC}"/>
                </a:ext>
              </a:extLst>
            </p:cNvPr>
            <p:cNvSpPr/>
            <p:nvPr/>
          </p:nvSpPr>
          <p:spPr>
            <a:xfrm>
              <a:off x="6677847" y="1388168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i="1" dirty="0">
                  <a:solidFill>
                    <a:schemeClr val="bg1"/>
                  </a:solidFill>
                  <a:latin typeface="Noto Sans" panose="020B0502040504020204" pitchFamily="34" charset="0"/>
                  <a:ea typeface="Noto Sans CJK KR Bold" panose="020B0800000000000000" pitchFamily="34" charset="-127"/>
                </a:rPr>
                <a:t>요구사항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07A7BDE-C4C7-4EE7-A24C-3EB53DC277C4}"/>
                </a:ext>
              </a:extLst>
            </p:cNvPr>
            <p:cNvSpPr/>
            <p:nvPr/>
          </p:nvSpPr>
          <p:spPr>
            <a:xfrm rot="2700000">
              <a:off x="5702787" y="1542811"/>
              <a:ext cx="90825" cy="9082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DEFBBA9-086E-4F80-8529-E965B42CEEDB}"/>
                </a:ext>
              </a:extLst>
            </p:cNvPr>
            <p:cNvSpPr/>
            <p:nvPr/>
          </p:nvSpPr>
          <p:spPr>
            <a:xfrm>
              <a:off x="5846386" y="1349696"/>
              <a:ext cx="537327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500" b="1" i="1" dirty="0">
                  <a:solidFill>
                    <a:schemeClr val="bg1">
                      <a:alpha val="40000"/>
                    </a:schemeClr>
                  </a:solidFill>
                  <a:latin typeface="Noto Sans" panose="020B0502040504020204" pitchFamily="34" charset="0"/>
                  <a:ea typeface="Noto Sans CJK KR Black" panose="020B0A00000000000000" pitchFamily="34" charset="-127"/>
                </a:rPr>
                <a:t>01</a:t>
              </a:r>
              <a:endParaRPr lang="ko-KR" altLang="en-US" sz="2500" b="1" i="1" dirty="0">
                <a:solidFill>
                  <a:schemeClr val="bg1">
                    <a:alpha val="40000"/>
                  </a:schemeClr>
                </a:solidFill>
                <a:latin typeface="Noto Sans" panose="020B0502040504020204" pitchFamily="34" charset="0"/>
                <a:ea typeface="Noto Sans CJK KR Black" panose="020B0A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05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2526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check_PTR_record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ip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로부터 도메인 주소를 역으로 변환한다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3512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3D2DA2E-8450-45D6-B702-DADD54412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76" t="10440" r="15902" b="22593"/>
          <a:stretch/>
        </p:blipFill>
        <p:spPr>
          <a:xfrm>
            <a:off x="0" y="0"/>
            <a:ext cx="10894750" cy="755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FA001C-EFFF-496B-8A0E-A0B43E7B275C}"/>
              </a:ext>
            </a:extLst>
          </p:cNvPr>
          <p:cNvSpPr txBox="1"/>
          <p:nvPr/>
        </p:nvSpPr>
        <p:spPr>
          <a:xfrm>
            <a:off x="6620719" y="3599727"/>
            <a:ext cx="40710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Dnspython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r>
              <a:rPr lang="en-US" altLang="ko-KR" dirty="0">
                <a:solidFill>
                  <a:schemeClr val="bg1"/>
                </a:solidFill>
              </a:rPr>
              <a:t>resolver</a:t>
            </a:r>
            <a:r>
              <a:rPr lang="ko-KR" altLang="en-US" dirty="0">
                <a:solidFill>
                  <a:schemeClr val="bg1"/>
                </a:solidFill>
              </a:rPr>
              <a:t>를 통해 </a:t>
            </a:r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r>
              <a:rPr lang="en-US" altLang="ko-KR" dirty="0">
                <a:solidFill>
                  <a:schemeClr val="bg1"/>
                </a:solidFill>
              </a:rPr>
              <a:t>domain name</a:t>
            </a:r>
            <a:r>
              <a:rPr lang="ko-KR" altLang="en-US" dirty="0">
                <a:solidFill>
                  <a:schemeClr val="bg1"/>
                </a:solidFill>
              </a:rPr>
              <a:t>으로 변환해 받아온다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Pointer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record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(PTR)</a:t>
            </a:r>
            <a:r>
              <a:rPr lang="ko-KR" altLang="en-US" dirty="0">
                <a:solidFill>
                  <a:schemeClr val="bg1"/>
                </a:solidFill>
              </a:rPr>
              <a:t>을 통해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도메인 네임</a:t>
            </a:r>
            <a:r>
              <a:rPr lang="en-US" altLang="ko-KR" dirty="0">
                <a:solidFill>
                  <a:schemeClr val="bg1"/>
                </a:solidFill>
              </a:rPr>
              <a:t>, TTL(TIME TO LIVE) </a:t>
            </a:r>
            <a:r>
              <a:rPr lang="ko-KR" altLang="en-US" dirty="0">
                <a:solidFill>
                  <a:schemeClr val="bg1"/>
                </a:solidFill>
              </a:rPr>
              <a:t>정보들을 받는다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419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363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check_domain_emails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주어진 도메인의 구글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그룹스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메일을 찾는다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메일 앞부분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(‘@’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앞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)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20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자 이상인 경우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딕셔너리에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저장 하지 않는다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9168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D9FFA9-B7EF-43CE-9369-E7FA50C34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3" t="8263" r="1917" b="16715"/>
          <a:stretch/>
        </p:blipFill>
        <p:spPr>
          <a:xfrm>
            <a:off x="0" y="-1"/>
            <a:ext cx="11946367" cy="755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6D456-0057-4071-A3BD-1A250295B40D}"/>
              </a:ext>
            </a:extLst>
          </p:cNvPr>
          <p:cNvSpPr txBox="1"/>
          <p:nvPr/>
        </p:nvSpPr>
        <p:spPr>
          <a:xfrm>
            <a:off x="3993266" y="5208608"/>
            <a:ext cx="428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GOOGLE GROUPS</a:t>
            </a:r>
            <a:r>
              <a:rPr lang="ko-KR" altLang="en-US" dirty="0">
                <a:solidFill>
                  <a:schemeClr val="bg1"/>
                </a:solidFill>
              </a:rPr>
              <a:t>에 접속하기위해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HTTP</a:t>
            </a:r>
            <a:r>
              <a:rPr lang="ko-KR" altLang="en-US" dirty="0">
                <a:solidFill>
                  <a:schemeClr val="bg1"/>
                </a:solidFill>
              </a:rPr>
              <a:t>관련 라이브러리를 </a:t>
            </a:r>
            <a:r>
              <a:rPr lang="en-US" altLang="ko-KR" dirty="0">
                <a:solidFill>
                  <a:schemeClr val="bg1"/>
                </a:solidFill>
              </a:rPr>
              <a:t>IMPORT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613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630308-5BBA-47DD-B608-7029F6175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4" t="8432" r="295" b="18267"/>
          <a:stretch/>
        </p:blipFill>
        <p:spPr>
          <a:xfrm>
            <a:off x="0" y="-1"/>
            <a:ext cx="12209052" cy="755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751BE8-0B87-4FFA-BCFC-D77574E8BE70}"/>
              </a:ext>
            </a:extLst>
          </p:cNvPr>
          <p:cNvSpPr txBox="1"/>
          <p:nvPr/>
        </p:nvSpPr>
        <p:spPr>
          <a:xfrm>
            <a:off x="6852213" y="1261640"/>
            <a:ext cx="4780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Groups.google.com/</a:t>
            </a:r>
            <a:r>
              <a:rPr lang="en-US" altLang="ko-KR" dirty="0" err="1">
                <a:solidFill>
                  <a:schemeClr val="bg1"/>
                </a:solidFill>
              </a:rPr>
              <a:t>groups?q</a:t>
            </a:r>
            <a:r>
              <a:rPr lang="ko-KR" altLang="en-US" dirty="0">
                <a:solidFill>
                  <a:schemeClr val="bg1"/>
                </a:solidFill>
              </a:rPr>
              <a:t>에 도메인 명을 합쳐 검색</a:t>
            </a:r>
            <a:r>
              <a:rPr lang="en-US" altLang="ko-KR" dirty="0">
                <a:solidFill>
                  <a:schemeClr val="bg1"/>
                </a:solidFill>
              </a:rPr>
              <a:t>,parsing</a:t>
            </a:r>
            <a:r>
              <a:rPr lang="ko-KR" altLang="en-US" dirty="0">
                <a:solidFill>
                  <a:schemeClr val="bg1"/>
                </a:solidFill>
              </a:rPr>
              <a:t>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스트링 </a:t>
            </a:r>
            <a:r>
              <a:rPr lang="en-US" altLang="ko-KR" dirty="0">
                <a:solidFill>
                  <a:schemeClr val="bg1"/>
                </a:solidFill>
              </a:rPr>
              <a:t>+ @ + </a:t>
            </a:r>
            <a:r>
              <a:rPr lang="ko-KR" altLang="en-US" dirty="0">
                <a:solidFill>
                  <a:schemeClr val="bg1"/>
                </a:solidFill>
              </a:rPr>
              <a:t>도메인으로 된 이메일들을 찾아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Emails</a:t>
            </a:r>
            <a:r>
              <a:rPr lang="ko-KR" altLang="en-US" dirty="0">
                <a:solidFill>
                  <a:schemeClr val="bg1"/>
                </a:solidFill>
              </a:rPr>
              <a:t>에 저장한다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116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342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check_active_host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nmap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을 이용하여 주어진 호스트가 살아있는지 확인한다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nmap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은 별도로 설치하여야 하는 프로그램이다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826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3C615BA-6EA5-46DE-B827-67B00BA1B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7" t="7956" r="8090" b="16564"/>
          <a:stretch/>
        </p:blipFill>
        <p:spPr>
          <a:xfrm>
            <a:off x="0" y="-1"/>
            <a:ext cx="10936456" cy="755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925089-EFFA-48BD-93A5-12E3F6EAC921}"/>
              </a:ext>
            </a:extLst>
          </p:cNvPr>
          <p:cNvSpPr txBox="1"/>
          <p:nvPr/>
        </p:nvSpPr>
        <p:spPr>
          <a:xfrm>
            <a:off x="7500395" y="3779837"/>
            <a:ext cx="3191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Domain_data</a:t>
            </a:r>
            <a:r>
              <a:rPr lang="ko-KR" altLang="en-US" dirty="0">
                <a:solidFill>
                  <a:schemeClr val="bg1"/>
                </a:solidFill>
              </a:rPr>
              <a:t>에 </a:t>
            </a:r>
            <a:r>
              <a:rPr lang="ko-KR" altLang="en-US" dirty="0" err="1">
                <a:solidFill>
                  <a:schemeClr val="bg1"/>
                </a:solidFill>
              </a:rPr>
              <a:t>저장되어있는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마다  </a:t>
            </a:r>
            <a:r>
              <a:rPr lang="en-US" altLang="ko-KR" dirty="0" err="1">
                <a:solidFill>
                  <a:schemeClr val="bg1"/>
                </a:solidFill>
              </a:rPr>
              <a:t>nmap</a:t>
            </a:r>
            <a:r>
              <a:rPr lang="ko-KR" altLang="en-US" dirty="0">
                <a:solidFill>
                  <a:schemeClr val="bg1"/>
                </a:solidFill>
              </a:rPr>
              <a:t>을 적용해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호스트가 살아있는지 확인한다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826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D31D27-84D3-4395-AE4B-FD18D56CBB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63" t="9664" r="3002" b="16736"/>
          <a:stretch/>
        </p:blipFill>
        <p:spPr>
          <a:xfrm>
            <a:off x="0" y="0"/>
            <a:ext cx="1098625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77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50887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robin_hood_send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 기능은 도메인 분석 보고서와 함께 도메인에 있는 모든 이메일 주소로 이메일을 전송합니다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7593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00D004-91BC-47F0-AE10-FCA216C740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33" t="12589" r="9497" b="17596"/>
          <a:stretch/>
        </p:blipFill>
        <p:spPr>
          <a:xfrm>
            <a:off x="9045" y="-1"/>
            <a:ext cx="11432611" cy="755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AA313-51EC-4D1F-B65D-075384200CBA}"/>
              </a:ext>
            </a:extLst>
          </p:cNvPr>
          <p:cNvSpPr txBox="1"/>
          <p:nvPr/>
        </p:nvSpPr>
        <p:spPr>
          <a:xfrm>
            <a:off x="6342927" y="3779837"/>
            <a:ext cx="3414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Domain_data</a:t>
            </a:r>
            <a:r>
              <a:rPr lang="ko-KR" altLang="en-US" dirty="0">
                <a:solidFill>
                  <a:schemeClr val="bg1"/>
                </a:solidFill>
              </a:rPr>
              <a:t>에 저장된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ko-KR" altLang="en-US" dirty="0" err="1">
                <a:solidFill>
                  <a:schemeClr val="bg1"/>
                </a:solidFill>
              </a:rPr>
              <a:t>정보중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 err="1">
                <a:solidFill>
                  <a:schemeClr val="bg1"/>
                </a:solidFill>
              </a:rPr>
              <a:t>Ip</a:t>
            </a:r>
            <a:r>
              <a:rPr lang="ko-KR" altLang="en-US" dirty="0">
                <a:solidFill>
                  <a:schemeClr val="bg1"/>
                </a:solidFill>
              </a:rPr>
              <a:t>의 타입이 메일 서버일 때</a:t>
            </a:r>
          </a:p>
        </p:txBody>
      </p:sp>
    </p:spTree>
    <p:extLst>
      <p:ext uri="{BB962C8B-B14F-4D97-AF65-F5344CB8AC3E}">
        <p14:creationId xmlns:p14="http://schemas.microsoft.com/office/powerpoint/2010/main" val="324847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D9AFA-83A8-47A0-B103-2A2541C067FD}"/>
              </a:ext>
            </a:extLst>
          </p:cNvPr>
          <p:cNvSpPr/>
          <p:nvPr/>
        </p:nvSpPr>
        <p:spPr>
          <a:xfrm>
            <a:off x="809245" y="1883292"/>
            <a:ext cx="8041040" cy="564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 analyzer</a:t>
            </a:r>
            <a:r>
              <a:rPr lang="ko-KR" altLang="en-US" sz="4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개요</a:t>
            </a:r>
            <a:endParaRPr lang="en-US" altLang="ko-KR" sz="4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Domain Analyzer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는 주어진 도메인에 대한 정보를 자동으로 찾아서 보고하는 보안 분석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주된 목적은 도메인을 자동으로 분석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 name server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정보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mail server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정보 등을 찾음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77718" y="191564"/>
            <a:ext cx="1781257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프로그램 개요</a:t>
            </a:r>
          </a:p>
        </p:txBody>
      </p:sp>
    </p:spTree>
    <p:extLst>
      <p:ext uri="{BB962C8B-B14F-4D97-AF65-F5344CB8AC3E}">
        <p14:creationId xmlns:p14="http://schemas.microsoft.com/office/powerpoint/2010/main" val="9991472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B46236-802A-4CD6-A4D2-BAFA4805E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9" t="9493" r="8740" b="18800"/>
          <a:stretch/>
        </p:blipFill>
        <p:spPr>
          <a:xfrm>
            <a:off x="-1" y="0"/>
            <a:ext cx="10585161" cy="7559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AA313-51EC-4D1F-B65D-075384200CBA}"/>
              </a:ext>
            </a:extLst>
          </p:cNvPr>
          <p:cNvSpPr txBox="1"/>
          <p:nvPr/>
        </p:nvSpPr>
        <p:spPr>
          <a:xfrm>
            <a:off x="7477246" y="585225"/>
            <a:ext cx="34145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Smtplib</a:t>
            </a:r>
            <a:r>
              <a:rPr lang="ko-KR" altLang="en-US" dirty="0">
                <a:solidFill>
                  <a:schemeClr val="bg1"/>
                </a:solidFill>
              </a:rPr>
              <a:t>을 사용해서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메일을 보냄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058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564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find_robtex_domains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robtex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사이트에서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domain_data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에 저장 되어있는 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Dns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server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들에서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zone transfer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중인 도메인 정보들을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(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hostname,NAME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SERVER)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검색합니다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0236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0728419-E5F6-432B-8EB2-6CF9F1F10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1" r="5383"/>
          <a:stretch/>
        </p:blipFill>
        <p:spPr>
          <a:xfrm>
            <a:off x="0" y="1423686"/>
            <a:ext cx="10116274" cy="56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CF7E5C-AB06-438E-B58C-A20DB9923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7" t="9114" r="4409" b="16771"/>
          <a:stretch/>
        </p:blipFill>
        <p:spPr>
          <a:xfrm>
            <a:off x="0" y="0"/>
            <a:ext cx="11628919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D6CCA6-23B7-4B97-9EAB-7A2F0417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7" t="7946" r="2027" b="16220"/>
          <a:stretch/>
        </p:blipFill>
        <p:spPr>
          <a:xfrm>
            <a:off x="0" y="0"/>
            <a:ext cx="11553790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795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3426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printout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분석한 정보를 출력한다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54796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453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analyze_domain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여러 함수들을 호출하여 도메인에 대해 검색하고 정보를 출력한다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479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453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main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인자를 받아 처리하고 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domain_analyzer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등의 함수를 실행한다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004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564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숨겨진 </a:t>
            </a:r>
            <a:r>
              <a:rPr lang="ko-KR" altLang="en-US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이스터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에그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도움말에도 호출법이 나오지 않는 기능으로 코드를 분석해야 찾을 수 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948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98D8C39-43CB-437D-BCF5-69714203D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84" y="1064002"/>
            <a:ext cx="9325043" cy="62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23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77718" y="191564"/>
            <a:ext cx="2351926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프로그램 기능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B8D869-40AC-432F-87C5-BF00ADD1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3551"/>
            <a:ext cx="6079375" cy="66761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61FCF47-5D30-4A80-9210-5B1BAE9671C4}"/>
              </a:ext>
            </a:extLst>
          </p:cNvPr>
          <p:cNvSpPr/>
          <p:nvPr/>
        </p:nvSpPr>
        <p:spPr>
          <a:xfrm>
            <a:off x="6269581" y="968892"/>
            <a:ext cx="4422232" cy="6750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기본 사용법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domain_analyzer.py –d &lt;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도메인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&gt; [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옵션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]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으로 사용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대부분의 옵션은 특정 기능을 사용하지 않는 옵션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도메인에 대한 네임서버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메일서버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호스트 등을 검색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895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1268296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추가 기능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809244" y="1883292"/>
            <a:ext cx="9073323" cy="650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현재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Domain_anlyzer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는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python2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버전만 사용할 수 있다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이에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python3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사용자는 불편함을 느낄 수 있기 때문에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Python3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에서 사용 할 수 있도록 개선한다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또한 영어로 프로그램이 구성되어 있어 한국어 사용자에게 불편함이 따른다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이에 한국어 번역이 필요해 보인다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프로그램에서 언어 설정이 가능하도록 기능을 추가한다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Domain_anlyzer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가 해당 도메인에서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404_not found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에러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408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요청시간 초과 등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에러를 확인 하지 못하는 점 또한 개선이 필요하다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67282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C83943-BB92-47B3-ACAD-B170C4AFA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"/>
            <a:ext cx="10691813" cy="75586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C73EC44-13A6-4637-8E6F-782BD462DAB5}"/>
              </a:ext>
            </a:extLst>
          </p:cNvPr>
          <p:cNvSpPr/>
          <p:nvPr/>
        </p:nvSpPr>
        <p:spPr>
          <a:xfrm>
            <a:off x="3490902" y="3281513"/>
            <a:ext cx="369973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000" b="1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Thank you.</a:t>
            </a:r>
            <a:endParaRPr lang="ko-KR" altLang="en-US" sz="5000" b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2E5D92-8A35-4D1D-8951-9A07B6077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69" y="-67128"/>
            <a:ext cx="4178817" cy="75590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3CEB54-195B-45F1-B6E3-8FB39D0BC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3351" y="620"/>
            <a:ext cx="4178817" cy="755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921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D9AFA-83A8-47A0-B103-2A2541C067FD}"/>
              </a:ext>
            </a:extLst>
          </p:cNvPr>
          <p:cNvSpPr/>
          <p:nvPr/>
        </p:nvSpPr>
        <p:spPr>
          <a:xfrm>
            <a:off x="469868" y="1910864"/>
            <a:ext cx="9752075" cy="4661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Python2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Python library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nmap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Python Package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dnspython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Dnspython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은 </a:t>
            </a:r>
            <a:r>
              <a:rPr lang="ko-KR" altLang="en-US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저레벨에서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 name server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에 접속하도록 도움을 준다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Nmap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은 보안 스캐너로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, port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를 비롯해 원격 컴퓨터들의 자세한 정보를 검색하는데 사용된다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Nmap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을 사용 할 수 있도록 하는 라이브러리가 설치 되어 있어야한다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 analyzer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에서는 사용자의 컴퓨터에서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Nmap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GUI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인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zenmap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 설치되어 있다면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zenmap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기능을 사용 할 수 있도록 되어있다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77718" y="191564"/>
            <a:ext cx="1210588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요구사항</a:t>
            </a:r>
          </a:p>
        </p:txBody>
      </p:sp>
    </p:spTree>
    <p:extLst>
      <p:ext uri="{BB962C8B-B14F-4D97-AF65-F5344CB8AC3E}">
        <p14:creationId xmlns:p14="http://schemas.microsoft.com/office/powerpoint/2010/main" val="444639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D9AFA-83A8-47A0-B103-2A2541C067FD}"/>
              </a:ext>
            </a:extLst>
          </p:cNvPr>
          <p:cNvSpPr/>
          <p:nvPr/>
        </p:nvSpPr>
        <p:spPr>
          <a:xfrm>
            <a:off x="717804" y="1526324"/>
            <a:ext cx="9416795" cy="4742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상세 분석</a:t>
            </a:r>
            <a:endParaRPr lang="en-US" altLang="ko-KR" sz="4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 analyzer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는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domain_analyzer.py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ansistrm.py, pyText2pdf.py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의 총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3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개의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python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파일로 구성되어 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이중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ansistrm.py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는 단지 출력문에 색을 입히는 기능을 가진다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또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pyText2pdf.py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는 출력되는 텍스트를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pdf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로 저장하는 단순한 기능만을 지닌다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따라서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ansistrm.py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와 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pyText2pdf.py</a:t>
            </a:r>
            <a:r>
              <a:rPr lang="ko-KR" altLang="en-US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는 제외하고 분석을 진행했다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. </a:t>
            </a: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77718" y="191564"/>
            <a:ext cx="1268296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상세 분석</a:t>
            </a:r>
          </a:p>
        </p:txBody>
      </p:sp>
    </p:spTree>
    <p:extLst>
      <p:ext uri="{BB962C8B-B14F-4D97-AF65-F5344CB8AC3E}">
        <p14:creationId xmlns:p14="http://schemas.microsoft.com/office/powerpoint/2010/main" val="2838436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D9AFA-83A8-47A0-B103-2A2541C067FD}"/>
              </a:ext>
            </a:extLst>
          </p:cNvPr>
          <p:cNvSpPr/>
          <p:nvPr/>
        </p:nvSpPr>
        <p:spPr>
          <a:xfrm>
            <a:off x="421630" y="1258063"/>
            <a:ext cx="5025859" cy="684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Domain_date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Check_common_hosts_names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common_hostnames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Not_goog_mail</a:t>
            </a: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Output_directory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output_file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output_file_handler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Net_block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Create_pdf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Robin_hood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Countrys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77718" y="191564"/>
            <a:ext cx="2016899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Global </a:t>
            </a: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변수 목록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F9D89-8D0C-46D4-A0F9-65452A3CC089}"/>
              </a:ext>
            </a:extLst>
          </p:cNvPr>
          <p:cNvSpPr/>
          <p:nvPr/>
        </p:nvSpPr>
        <p:spPr>
          <a:xfrm>
            <a:off x="5345906" y="1258062"/>
            <a:ext cx="5025859" cy="573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Zenmap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Color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Normal_port_list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check_spf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Zone_transfer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Not_subdomains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domains_still_to_analyze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Robtex_domains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…</a:t>
            </a: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etc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214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FD9AFA-83A8-47A0-B103-2A2541C067FD}"/>
              </a:ext>
            </a:extLst>
          </p:cNvPr>
          <p:cNvSpPr/>
          <p:nvPr/>
        </p:nvSpPr>
        <p:spPr>
          <a:xfrm>
            <a:off x="421630" y="1258063"/>
            <a:ext cx="5025859" cy="7397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get_NS_records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get_MX_records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dns_request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check_PTR_record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check_SPF_record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check_A_record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find_and_analyze_random_domains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check_domain_emails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analyze_domain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find_robotex_domains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robin_hood_send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77718" y="191564"/>
            <a:ext cx="1268296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목록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BF9D89-8D0C-46D4-A0F9-65452A3CC089}"/>
              </a:ext>
            </a:extLst>
          </p:cNvPr>
          <p:cNvSpPr/>
          <p:nvPr/>
        </p:nvSpPr>
        <p:spPr>
          <a:xfrm>
            <a:off x="5345906" y="1258062"/>
            <a:ext cx="5025859" cy="5181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web_crawl_domain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world_domination_check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printout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check_active_host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host_info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main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tt</a:t>
            </a: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15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7440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048DE5B-51B4-4EE3-8808-DDD8A07F8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21" t="9601"/>
          <a:stretch/>
        </p:blipFill>
        <p:spPr>
          <a:xfrm>
            <a:off x="2407921" y="1482573"/>
            <a:ext cx="8283892" cy="607710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BD19CEE-2DD1-4935-B955-512F9C8B9975}"/>
              </a:ext>
            </a:extLst>
          </p:cNvPr>
          <p:cNvSpPr/>
          <p:nvPr/>
        </p:nvSpPr>
        <p:spPr>
          <a:xfrm>
            <a:off x="877718" y="371142"/>
            <a:ext cx="169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CHAPTER  1 </a:t>
            </a:r>
            <a:endParaRPr lang="ko-KR" altLang="en-US" sz="2000" i="1" dirty="0">
              <a:solidFill>
                <a:schemeClr val="bg1"/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E2192D-BD82-4A7C-865A-263115D43840}"/>
              </a:ext>
            </a:extLst>
          </p:cNvPr>
          <p:cNvSpPr/>
          <p:nvPr/>
        </p:nvSpPr>
        <p:spPr>
          <a:xfrm>
            <a:off x="2999126" y="390651"/>
            <a:ext cx="1443024" cy="3398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LOREM IPSUM</a:t>
            </a:r>
            <a:endParaRPr lang="ko-KR" altLang="en-US" sz="1200" b="1" dirty="0">
              <a:solidFill>
                <a:schemeClr val="bg1"/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F17B10-FAEF-43E5-9C89-E117BACB5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88692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82EF67-1D61-46A2-A578-63548957824C}"/>
              </a:ext>
            </a:extLst>
          </p:cNvPr>
          <p:cNvSpPr/>
          <p:nvPr/>
        </p:nvSpPr>
        <p:spPr>
          <a:xfrm>
            <a:off x="883294" y="189068"/>
            <a:ext cx="2153154" cy="5037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함수 별 기능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332168-EAAC-4AA5-A338-CBF1FD509EF1}"/>
              </a:ext>
            </a:extLst>
          </p:cNvPr>
          <p:cNvSpPr/>
          <p:nvPr/>
        </p:nvSpPr>
        <p:spPr>
          <a:xfrm>
            <a:off x="321564" y="972835"/>
            <a:ext cx="9073323" cy="2814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version,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usage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버전 정보와 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사용법을 출력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Noto Sans" panose="020B0502040504020204" pitchFamily="34" charset="0"/>
                <a:ea typeface="Noto Sans CJK KR Bold" panose="020B0800000000000000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solidFill>
                <a:schemeClr val="bg2">
                  <a:lumMod val="50000"/>
                </a:schemeClr>
              </a:solidFill>
              <a:latin typeface="Noto Sans" panose="020B0502040504020204" pitchFamily="34" charset="0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454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</TotalTime>
  <Words>1198</Words>
  <Application>Microsoft Office PowerPoint</Application>
  <PresentationFormat>사용자 지정</PresentationFormat>
  <Paragraphs>310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9" baseType="lpstr">
      <vt:lpstr>Noto Sans</vt:lpstr>
      <vt:lpstr>Noto Sans CJK KR Black</vt:lpstr>
      <vt:lpstr>Noto Sans CJK KR Bold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이지은</dc:creator>
  <cp:lastModifiedBy>cha gunhee</cp:lastModifiedBy>
  <cp:revision>74</cp:revision>
  <dcterms:created xsi:type="dcterms:W3CDTF">2017-08-31T00:14:07Z</dcterms:created>
  <dcterms:modified xsi:type="dcterms:W3CDTF">2018-11-27T06:11:44Z</dcterms:modified>
</cp:coreProperties>
</file>